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sldIdLst>
    <p:sldId id="256" r:id="rId2"/>
    <p:sldId id="257" r:id="rId3"/>
    <p:sldId id="259" r:id="rId4"/>
    <p:sldId id="260" r:id="rId5"/>
    <p:sldId id="261" r:id="rId6"/>
    <p:sldId id="258" r:id="rId7"/>
    <p:sldId id="262" r:id="rId8"/>
    <p:sldId id="263" r:id="rId9"/>
    <p:sldId id="264" r:id="rId10"/>
    <p:sldId id="271" r:id="rId11"/>
    <p:sldId id="265" r:id="rId12"/>
    <p:sldId id="266" r:id="rId13"/>
    <p:sldId id="267" r:id="rId14"/>
    <p:sldId id="268" r:id="rId15"/>
    <p:sldId id="269" r:id="rId16"/>
    <p:sldId id="270" r:id="rId1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7" d="100"/>
          <a:sy n="67" d="100"/>
        </p:scale>
        <p:origin x="-1428"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8" name="Title 7"/>
          <p:cNvSpPr>
            <a:spLocks noGrp="1"/>
          </p:cNvSpPr>
          <p:nvPr>
            <p:ph type="ctrTitle"/>
          </p:nvPr>
        </p:nvSpPr>
        <p:spPr>
          <a:xfrm>
            <a:off x="1219200" y="3886200"/>
            <a:ext cx="6858000" cy="990600"/>
          </a:xfrm>
        </p:spPr>
        <p:txBody>
          <a:bodyPr anchor="t" anchorCtr="0"/>
          <a:lstStyle>
            <a:lvl1pPr algn="r">
              <a:defRPr sz="3200">
                <a:solidFill>
                  <a:schemeClr val="tx1"/>
                </a:solidFill>
              </a:defRPr>
            </a:lvl1pPr>
          </a:lstStyle>
          <a:p>
            <a:r>
              <a:rPr kumimoji="0" lang="en-US" smtClean="0"/>
              <a:t>Click to edit Master title style</a:t>
            </a:r>
            <a:endParaRPr kumimoji="0" lang="en-US"/>
          </a:p>
        </p:txBody>
      </p:sp>
      <p:sp>
        <p:nvSpPr>
          <p:cNvPr id="9" name="Subtitle 8"/>
          <p:cNvSpPr>
            <a:spLocks noGrp="1"/>
          </p:cNvSpPr>
          <p:nvPr>
            <p:ph type="subTitle" idx="1"/>
          </p:nvPr>
        </p:nvSpPr>
        <p:spPr>
          <a:xfrm>
            <a:off x="1219200" y="5124450"/>
            <a:ext cx="6858000" cy="533400"/>
          </a:xfrm>
        </p:spPr>
        <p:txBody>
          <a:bodyPr/>
          <a:lstStyle>
            <a:lvl1pPr marL="0" indent="0" algn="r">
              <a:buNone/>
              <a:defRPr sz="2000">
                <a:solidFill>
                  <a:schemeClr val="tx2"/>
                </a:solidFill>
                <a:latin typeface="+mj-lt"/>
                <a:ea typeface="+mj-ea"/>
                <a:cs typeface="+mj-cs"/>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6400800" y="6355080"/>
            <a:ext cx="2286000" cy="365760"/>
          </a:xfrm>
        </p:spPr>
        <p:txBody>
          <a:bodyPr/>
          <a:lstStyle>
            <a:lvl1pPr>
              <a:defRPr sz="1400"/>
            </a:lvl1pPr>
          </a:lstStyle>
          <a:p>
            <a:fld id="{75E41CB4-B227-40F2-9E2C-CC6A1FD91BD7}" type="datetimeFigureOut">
              <a:rPr lang="en-US" smtClean="0"/>
              <a:t>9/26/2015</a:t>
            </a:fld>
            <a:endParaRPr lang="en-US"/>
          </a:p>
        </p:txBody>
      </p:sp>
      <p:sp>
        <p:nvSpPr>
          <p:cNvPr id="17" name="Footer Placeholder 16"/>
          <p:cNvSpPr>
            <a:spLocks noGrp="1"/>
          </p:cNvSpPr>
          <p:nvPr>
            <p:ph type="ftr" sz="quarter" idx="11"/>
          </p:nvPr>
        </p:nvSpPr>
        <p:spPr>
          <a:xfrm>
            <a:off x="2898648" y="6355080"/>
            <a:ext cx="3474720" cy="365760"/>
          </a:xfrm>
        </p:spPr>
        <p:txBody>
          <a:bodyPr/>
          <a:lstStyle/>
          <a:p>
            <a:endParaRPr lang="en-US"/>
          </a:p>
        </p:txBody>
      </p:sp>
      <p:sp>
        <p:nvSpPr>
          <p:cNvPr id="29" name="Slide Number Placeholder 28"/>
          <p:cNvSpPr>
            <a:spLocks noGrp="1"/>
          </p:cNvSpPr>
          <p:nvPr>
            <p:ph type="sldNum" sz="quarter" idx="12"/>
          </p:nvPr>
        </p:nvSpPr>
        <p:spPr>
          <a:xfrm>
            <a:off x="1216152" y="6355080"/>
            <a:ext cx="1219200" cy="365760"/>
          </a:xfrm>
        </p:spPr>
        <p:txBody>
          <a:bodyPr/>
          <a:lstStyle/>
          <a:p>
            <a:fld id="{44A34E9E-2CB4-4C0F-A1B3-C7166BD9B02B}" type="slidenum">
              <a:rPr lang="en-US" smtClean="0"/>
              <a:t>‹#›</a:t>
            </a:fld>
            <a:endParaRPr lang="en-US"/>
          </a:p>
        </p:txBody>
      </p:sp>
      <p:sp>
        <p:nvSpPr>
          <p:cNvPr id="21" name="Rectangle 20"/>
          <p:cNvSpPr/>
          <p:nvPr/>
        </p:nvSpPr>
        <p:spPr>
          <a:xfrm>
            <a:off x="904875" y="3648075"/>
            <a:ext cx="7315200" cy="1280160"/>
          </a:xfrm>
          <a:prstGeom prst="rect">
            <a:avLst/>
          </a:prstGeom>
          <a:noFill/>
          <a:ln w="6350" cap="rnd" cmpd="sng" algn="ctr">
            <a:solidFill>
              <a:schemeClr val="accent1"/>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3" name="Rectangle 32"/>
          <p:cNvSpPr/>
          <p:nvPr/>
        </p:nvSpPr>
        <p:spPr>
          <a:xfrm>
            <a:off x="914400" y="5048250"/>
            <a:ext cx="7315200" cy="685800"/>
          </a:xfrm>
          <a:prstGeom prst="rect">
            <a:avLst/>
          </a:prstGeom>
          <a:noFill/>
          <a:ln w="6350" cap="rnd" cmpd="sng" algn="ctr">
            <a:solidFill>
              <a:schemeClr val="accent2"/>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2" name="Rectangle 21"/>
          <p:cNvSpPr/>
          <p:nvPr/>
        </p:nvSpPr>
        <p:spPr>
          <a:xfrm>
            <a:off x="904875" y="3648075"/>
            <a:ext cx="228600" cy="128016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2" name="Rectangle 31"/>
          <p:cNvSpPr/>
          <p:nvPr/>
        </p:nvSpPr>
        <p:spPr>
          <a:xfrm>
            <a:off x="914400" y="5048250"/>
            <a:ext cx="228600" cy="685800"/>
          </a:xfrm>
          <a:prstGeom prst="rect">
            <a:avLst/>
          </a:prstGeom>
          <a:solidFill>
            <a:schemeClr val="accent2"/>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75E41CB4-B227-40F2-9E2C-CC6A1FD91BD7}" type="datetimeFigureOut">
              <a:rPr lang="en-US" smtClean="0"/>
              <a:t>9/26/2015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4A34E9E-2CB4-4C0F-A1B3-C7166BD9B02B}"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75E41CB4-B227-40F2-9E2C-CC6A1FD91BD7}" type="datetimeFigureOut">
              <a:rPr lang="en-US" smtClean="0"/>
              <a:t>9/26/2015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4A34E9E-2CB4-4C0F-A1B3-C7166BD9B02B}" type="slidenum">
              <a:rPr lang="en-US" smtClean="0"/>
              <a:t>‹#›</a:t>
            </a:fld>
            <a:endParaRPr lang="en-US"/>
          </a:p>
        </p:txBody>
      </p:sp>
      <p:sp>
        <p:nvSpPr>
          <p:cNvPr id="7" name="Straight Connector 6"/>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8" name="Isosceles Triangle 7"/>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Straight Connector 8"/>
          <p:cNvSpPr>
            <a:spLocks noChangeShapeType="1"/>
          </p:cNvSpPr>
          <p:nvPr/>
        </p:nvSpPr>
        <p:spPr bwMode="auto">
          <a:xfrm rot="5400000">
            <a:off x="3629607" y="3201952"/>
            <a:ext cx="585216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75E41CB4-B227-40F2-9E2C-CC6A1FD91BD7}" type="datetimeFigureOut">
              <a:rPr lang="en-US" smtClean="0"/>
              <a:t>9/26/2015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4A34E9E-2CB4-4C0F-A1B3-C7166BD9B02B}" type="slidenum">
              <a:rPr lang="en-US" smtClean="0"/>
              <a:t>‹#›</a:t>
            </a:fld>
            <a:endParaRPr lang="en-US"/>
          </a:p>
        </p:txBody>
      </p:sp>
      <p:sp>
        <p:nvSpPr>
          <p:cNvPr id="8" name="Content Placeholder 7"/>
          <p:cNvSpPr>
            <a:spLocks noGrp="1"/>
          </p:cNvSpPr>
          <p:nvPr>
            <p:ph sz="quarter" idx="1"/>
          </p:nvPr>
        </p:nvSpPr>
        <p:spPr>
          <a:xfrm>
            <a:off x="457200" y="1219200"/>
            <a:ext cx="8229600" cy="493776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219200" y="2971800"/>
            <a:ext cx="6858000" cy="1066800"/>
          </a:xfrm>
        </p:spPr>
        <p:txBody>
          <a:bodyPr anchor="t" anchorCtr="0"/>
          <a:lstStyle>
            <a:lvl1pPr algn="r">
              <a:buNone/>
              <a:defRPr sz="3200" b="0" cap="none"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295400" y="4267200"/>
            <a:ext cx="6781800" cy="1143000"/>
          </a:xfrm>
        </p:spPr>
        <p:txBody>
          <a:bodyPr anchor="t" anchorCtr="0"/>
          <a:lstStyle>
            <a:lvl1pPr marL="0" indent="0" algn="r">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a:xfrm>
            <a:off x="6400800" y="6355080"/>
            <a:ext cx="2286000" cy="365760"/>
          </a:xfrm>
        </p:spPr>
        <p:txBody>
          <a:bodyPr/>
          <a:lstStyle/>
          <a:p>
            <a:fld id="{75E41CB4-B227-40F2-9E2C-CC6A1FD91BD7}" type="datetimeFigureOut">
              <a:rPr lang="en-US" smtClean="0"/>
              <a:t>9/26/2015</a:t>
            </a:fld>
            <a:endParaRPr lang="en-US"/>
          </a:p>
        </p:txBody>
      </p:sp>
      <p:sp>
        <p:nvSpPr>
          <p:cNvPr id="5" name="Footer Placeholder 4"/>
          <p:cNvSpPr>
            <a:spLocks noGrp="1"/>
          </p:cNvSpPr>
          <p:nvPr>
            <p:ph type="ftr" sz="quarter" idx="11"/>
          </p:nvPr>
        </p:nvSpPr>
        <p:spPr>
          <a:xfrm>
            <a:off x="2898648" y="6355080"/>
            <a:ext cx="3474720" cy="365760"/>
          </a:xfrm>
        </p:spPr>
        <p:txBody>
          <a:bodyPr/>
          <a:lstStyle/>
          <a:p>
            <a:endParaRPr lang="en-US"/>
          </a:p>
        </p:txBody>
      </p:sp>
      <p:sp>
        <p:nvSpPr>
          <p:cNvPr id="6" name="Slide Number Placeholder 5"/>
          <p:cNvSpPr>
            <a:spLocks noGrp="1"/>
          </p:cNvSpPr>
          <p:nvPr>
            <p:ph type="sldNum" sz="quarter" idx="12"/>
          </p:nvPr>
        </p:nvSpPr>
        <p:spPr>
          <a:xfrm>
            <a:off x="1069848" y="6355080"/>
            <a:ext cx="1520952" cy="365760"/>
          </a:xfrm>
        </p:spPr>
        <p:txBody>
          <a:bodyPr/>
          <a:lstStyle/>
          <a:p>
            <a:fld id="{44A34E9E-2CB4-4C0F-A1B3-C7166BD9B02B}" type="slidenum">
              <a:rPr lang="en-US" smtClean="0"/>
              <a:t>‹#›</a:t>
            </a:fld>
            <a:endParaRPr lang="en-US"/>
          </a:p>
        </p:txBody>
      </p:sp>
      <p:sp>
        <p:nvSpPr>
          <p:cNvPr id="7" name="Rectangle 6"/>
          <p:cNvSpPr/>
          <p:nvPr/>
        </p:nvSpPr>
        <p:spPr>
          <a:xfrm>
            <a:off x="914400" y="2819400"/>
            <a:ext cx="7315200" cy="1280160"/>
          </a:xfrm>
          <a:prstGeom prst="rect">
            <a:avLst/>
          </a:prstGeom>
          <a:noFill/>
          <a:ln w="6350" cap="rnd" cmpd="sng" algn="ctr">
            <a:solidFill>
              <a:schemeClr val="accent1"/>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914400" y="2819400"/>
            <a:ext cx="228600" cy="128016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914400"/>
          </a:xfrm>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75E41CB4-B227-40F2-9E2C-CC6A1FD91BD7}" type="datetimeFigureOut">
              <a:rPr lang="en-US" smtClean="0"/>
              <a:t>9/26/2015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4A34E9E-2CB4-4C0F-A1B3-C7166BD9B02B}" type="slidenum">
              <a:rPr lang="en-US" smtClean="0"/>
              <a:t>‹#›</a:t>
            </a:fld>
            <a:endParaRPr lang="en-US"/>
          </a:p>
        </p:txBody>
      </p:sp>
      <p:sp>
        <p:nvSpPr>
          <p:cNvPr id="9" name="Content Placeholder 8"/>
          <p:cNvSpPr>
            <a:spLocks noGrp="1"/>
          </p:cNvSpPr>
          <p:nvPr>
            <p:ph sz="quarter" idx="1"/>
          </p:nvPr>
        </p:nvSpPr>
        <p:spPr>
          <a:xfrm>
            <a:off x="457200" y="1219200"/>
            <a:ext cx="4041648" cy="493776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632198" y="1216152"/>
            <a:ext cx="4041648" cy="493776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9144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285875"/>
            <a:ext cx="4040188" cy="685800"/>
          </a:xfrm>
          <a:noFill/>
          <a:ln>
            <a:noFill/>
          </a:ln>
        </p:spPr>
        <p:txBody>
          <a:bodyPr lIns="91440" anchor="b" anchorCtr="0">
            <a:noAutofit/>
          </a:bodyPr>
          <a:lstStyle>
            <a:lvl1pPr marL="0" indent="0">
              <a:buNone/>
              <a:defRPr sz="2400" b="1">
                <a:solidFill>
                  <a:schemeClr val="accent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8200" y="1295400"/>
            <a:ext cx="4041775" cy="685800"/>
          </a:xfrm>
          <a:noFill/>
          <a:ln>
            <a:noFill/>
          </a:ln>
        </p:spPr>
        <p:txBody>
          <a:bodyPr lIns="91440" anchor="b" anchorCtr="0"/>
          <a:lstStyle>
            <a:lvl1pPr marL="0" indent="0">
              <a:buNone/>
              <a:defRPr sz="2400" b="1">
                <a:solidFill>
                  <a:schemeClr val="accent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75E41CB4-B227-40F2-9E2C-CC6A1FD91BD7}" type="datetimeFigureOut">
              <a:rPr lang="en-US" smtClean="0"/>
              <a:t>9/26/2015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4A34E9E-2CB4-4C0F-A1B3-C7166BD9B02B}" type="slidenum">
              <a:rPr lang="en-US" smtClean="0"/>
              <a:t>‹#›</a:t>
            </a:fld>
            <a:endParaRPr lang="en-US"/>
          </a:p>
        </p:txBody>
      </p:sp>
      <p:sp>
        <p:nvSpPr>
          <p:cNvPr id="11" name="Content Placeholder 10"/>
          <p:cNvSpPr>
            <a:spLocks noGrp="1"/>
          </p:cNvSpPr>
          <p:nvPr>
            <p:ph sz="quarter" idx="2"/>
          </p:nvPr>
        </p:nvSpPr>
        <p:spPr>
          <a:xfrm>
            <a:off x="457200" y="2133600"/>
            <a:ext cx="4038600" cy="40386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648200" y="2133600"/>
            <a:ext cx="4038600" cy="40386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914400"/>
          </a:xfrm>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75E41CB4-B227-40F2-9E2C-CC6A1FD91BD7}" type="datetimeFigureOut">
              <a:rPr lang="en-US" smtClean="0"/>
              <a:t>9/26/2015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4A34E9E-2CB4-4C0F-A1B3-C7166BD9B02B}" type="slidenum">
              <a:rPr lang="en-US" smtClean="0"/>
              <a:t>‹#›</a:t>
            </a:fld>
            <a:endParaRPr lang="en-US"/>
          </a:p>
        </p:txBody>
      </p:sp>
      <p:sp>
        <p:nvSpPr>
          <p:cNvPr id="6" name="Isosceles Triangle 5"/>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5E41CB4-B227-40F2-9E2C-CC6A1FD91BD7}" type="datetimeFigureOut">
              <a:rPr lang="en-US" smtClean="0"/>
              <a:t>9/26/2015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4A34E9E-2CB4-4C0F-A1B3-C7166BD9B02B}" type="slidenum">
              <a:rPr lang="en-US" smtClean="0"/>
              <a:t>‹#›</a:t>
            </a:fld>
            <a:endParaRPr lang="en-US"/>
          </a:p>
        </p:txBody>
      </p:sp>
      <p:sp>
        <p:nvSpPr>
          <p:cNvPr id="5" name="Straight Connector 4"/>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6" name="Isosceles Triangle 5"/>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24600" y="304800"/>
            <a:ext cx="2514600" cy="838200"/>
          </a:xfrm>
        </p:spPr>
        <p:txBody>
          <a:bodyPr anchor="b" anchorCtr="0">
            <a:noAutofit/>
          </a:bodyPr>
          <a:lstStyle>
            <a:lvl1pPr algn="l">
              <a:buNone/>
              <a:defRPr sz="2000" b="1">
                <a:solidFill>
                  <a:schemeClr val="tx2"/>
                </a:solidFill>
                <a:latin typeface="+mn-lt"/>
                <a:ea typeface="+mn-ea"/>
                <a:cs typeface="+mn-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324600" y="1219200"/>
            <a:ext cx="2514600" cy="4843463"/>
          </a:xfrm>
        </p:spPr>
        <p:txBody>
          <a:bodyPr/>
          <a:lstStyle>
            <a:lvl1pPr marL="0" indent="0">
              <a:lnSpc>
                <a:spcPts val="22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75E41CB4-B227-40F2-9E2C-CC6A1FD91BD7}" type="datetimeFigureOut">
              <a:rPr lang="en-US" smtClean="0"/>
              <a:t>9/26/2015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4A34E9E-2CB4-4C0F-A1B3-C7166BD9B02B}" type="slidenum">
              <a:rPr lang="en-US" smtClean="0"/>
              <a:t>‹#›</a:t>
            </a:fld>
            <a:endParaRPr lang="en-US"/>
          </a:p>
        </p:txBody>
      </p:sp>
      <p:sp>
        <p:nvSpPr>
          <p:cNvPr id="8" name="Straight Connector 7"/>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10" name="Straight Connector 9"/>
          <p:cNvSpPr>
            <a:spLocks noChangeShapeType="1"/>
          </p:cNvSpPr>
          <p:nvPr/>
        </p:nvSpPr>
        <p:spPr bwMode="auto">
          <a:xfrm rot="5400000">
            <a:off x="3160645" y="3324225"/>
            <a:ext cx="603504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dirty="0"/>
          </a:p>
        </p:txBody>
      </p:sp>
      <p:sp>
        <p:nvSpPr>
          <p:cNvPr id="9" name="Isosceles Triangle 8"/>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Content Placeholder 11"/>
          <p:cNvSpPr>
            <a:spLocks noGrp="1"/>
          </p:cNvSpPr>
          <p:nvPr>
            <p:ph sz="quarter" idx="1"/>
          </p:nvPr>
        </p:nvSpPr>
        <p:spPr>
          <a:xfrm>
            <a:off x="304800" y="304800"/>
            <a:ext cx="5715000" cy="5715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500856"/>
            <a:ext cx="8229600" cy="674688"/>
          </a:xfrm>
          <a:ln>
            <a:solidFill>
              <a:schemeClr val="accent1"/>
            </a:solidFill>
          </a:ln>
        </p:spPr>
        <p:txBody>
          <a:bodyPr lIns="274320" anchor="ctr"/>
          <a:lstStyle>
            <a:lvl1pPr algn="r">
              <a:buNone/>
              <a:defRPr sz="2000" b="0">
                <a:solidFill>
                  <a:schemeClr val="tx1"/>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457200" y="1905000"/>
            <a:ext cx="8229600" cy="4270248"/>
          </a:xfrm>
          <a:solidFill>
            <a:schemeClr val="tx1">
              <a:shade val="50000"/>
            </a:schemeClr>
          </a:solidFill>
          <a:ln>
            <a:noFill/>
          </a:ln>
          <a:effectLst/>
        </p:spPr>
        <p:txBody>
          <a:bodyPr/>
          <a:lstStyle>
            <a:lvl1pPr marL="0" indent="0">
              <a:spcBef>
                <a:spcPts val="600"/>
              </a:spcBef>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457200" y="1219200"/>
            <a:ext cx="8229600" cy="533400"/>
          </a:xfrm>
        </p:spPr>
        <p:txBody>
          <a:bodyPr anchor="ctr" anchorCtr="0"/>
          <a:lstStyle>
            <a:lvl1pPr marL="0" indent="0" algn="l">
              <a:buFontTx/>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75E41CB4-B227-40F2-9E2C-CC6A1FD91BD7}" type="datetimeFigureOut">
              <a:rPr lang="en-US" smtClean="0"/>
              <a:t>9/26/2015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4A34E9E-2CB4-4C0F-A1B3-C7166BD9B02B}" type="slidenum">
              <a:rPr lang="en-US" smtClean="0"/>
              <a:t>‹#›</a:t>
            </a:fld>
            <a:endParaRPr lang="en-US"/>
          </a:p>
        </p:txBody>
      </p:sp>
      <p:sp>
        <p:nvSpPr>
          <p:cNvPr id="8" name="Straight Connector 7"/>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9" name="Isosceles Triangle 8"/>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457200" y="500856"/>
            <a:ext cx="182880" cy="68580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457200" y="152400"/>
            <a:ext cx="8229600" cy="990600"/>
          </a:xfrm>
          <a:prstGeom prst="rect">
            <a:avLst/>
          </a:prstGeom>
        </p:spPr>
        <p:txBody>
          <a:bodyPr vert="horz" anchor="b" anchorCtr="0">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219200"/>
            <a:ext cx="8229600" cy="4910328"/>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400800" y="6356350"/>
            <a:ext cx="2289048" cy="365760"/>
          </a:xfrm>
          <a:prstGeom prst="rect">
            <a:avLst/>
          </a:prstGeom>
        </p:spPr>
        <p:txBody>
          <a:bodyPr vert="horz"/>
          <a:lstStyle>
            <a:lvl1pPr algn="l" eaLnBrk="1" latinLnBrk="0" hangingPunct="1">
              <a:defRPr kumimoji="0" sz="1400">
                <a:solidFill>
                  <a:schemeClr val="tx2"/>
                </a:solidFill>
              </a:defRPr>
            </a:lvl1pPr>
          </a:lstStyle>
          <a:p>
            <a:fld id="{75E41CB4-B227-40F2-9E2C-CC6A1FD91BD7}" type="datetimeFigureOut">
              <a:rPr lang="en-US" smtClean="0"/>
              <a:t>9/26/2015</a:t>
            </a:fld>
            <a:endParaRPr lang="en-US"/>
          </a:p>
        </p:txBody>
      </p:sp>
      <p:sp>
        <p:nvSpPr>
          <p:cNvPr id="3" name="Footer Placeholder 2"/>
          <p:cNvSpPr>
            <a:spLocks noGrp="1"/>
          </p:cNvSpPr>
          <p:nvPr>
            <p:ph type="ftr" sz="quarter" idx="3"/>
          </p:nvPr>
        </p:nvSpPr>
        <p:spPr>
          <a:xfrm>
            <a:off x="2898648" y="6356350"/>
            <a:ext cx="3505200" cy="365760"/>
          </a:xfrm>
          <a:prstGeom prst="rect">
            <a:avLst/>
          </a:prstGeom>
        </p:spPr>
        <p:txBody>
          <a:bodyPr vert="horz"/>
          <a:lstStyle>
            <a:lvl1pPr algn="r" eaLnBrk="1" latinLnBrk="0" hangingPunct="1">
              <a:defRPr kumimoji="0" sz="1400">
                <a:solidFill>
                  <a:schemeClr val="tx2"/>
                </a:solidFill>
              </a:defRPr>
            </a:lvl1pPr>
          </a:lstStyle>
          <a:p>
            <a:endParaRPr lang="en-US"/>
          </a:p>
        </p:txBody>
      </p:sp>
      <p:sp>
        <p:nvSpPr>
          <p:cNvPr id="23" name="Slide Number Placeholder 22"/>
          <p:cNvSpPr>
            <a:spLocks noGrp="1"/>
          </p:cNvSpPr>
          <p:nvPr>
            <p:ph type="sldNum" sz="quarter" idx="4"/>
          </p:nvPr>
        </p:nvSpPr>
        <p:spPr>
          <a:xfrm>
            <a:off x="612648" y="6356350"/>
            <a:ext cx="1981200" cy="365760"/>
          </a:xfrm>
          <a:prstGeom prst="rect">
            <a:avLst/>
          </a:prstGeom>
        </p:spPr>
        <p:txBody>
          <a:bodyPr vert="horz"/>
          <a:lstStyle>
            <a:lvl1pPr algn="l" eaLnBrk="1" latinLnBrk="0" hangingPunct="1">
              <a:defRPr kumimoji="0" sz="1400">
                <a:solidFill>
                  <a:schemeClr val="tx2"/>
                </a:solidFill>
              </a:defRPr>
            </a:lvl1pPr>
          </a:lstStyle>
          <a:p>
            <a:fld id="{44A34E9E-2CB4-4C0F-A1B3-C7166BD9B02B}" type="slidenum">
              <a:rPr lang="en-US" smtClean="0"/>
              <a:t>‹#›</a:t>
            </a:fld>
            <a:endParaRPr lang="en-US"/>
          </a:p>
        </p:txBody>
      </p:sp>
      <p:sp>
        <p:nvSpPr>
          <p:cNvPr id="28" name="Straight Connector 27"/>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29" name="Straight Connector 28"/>
          <p:cNvSpPr>
            <a:spLocks noChangeShapeType="1"/>
          </p:cNvSpPr>
          <p:nvPr/>
        </p:nvSpPr>
        <p:spPr bwMode="auto">
          <a:xfrm>
            <a:off x="457200" y="1143000"/>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10" name="Isosceles Triangle 9"/>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rtl="0" eaLnBrk="1" latinLnBrk="0" hangingPunct="1">
        <a:spcBef>
          <a:spcPct val="0"/>
        </a:spcBef>
        <a:buNone/>
        <a:defRPr kumimoji="0" sz="3200" kern="120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6000"/>
        <a:buFont typeface="Wingdings 3"/>
        <a:buChar char=""/>
        <a:defRPr kumimoji="0" sz="2600" kern="1200">
          <a:solidFill>
            <a:schemeClr val="tx1"/>
          </a:solidFill>
          <a:latin typeface="+mn-lt"/>
          <a:ea typeface="+mn-ea"/>
          <a:cs typeface="+mn-cs"/>
        </a:defRPr>
      </a:lvl1pPr>
      <a:lvl2pPr marL="548640" indent="-274320" algn="l" rtl="0" eaLnBrk="1" latinLnBrk="0" hangingPunct="1">
        <a:spcBef>
          <a:spcPts val="500"/>
        </a:spcBef>
        <a:buClr>
          <a:schemeClr val="accent2"/>
        </a:buClr>
        <a:buSzPct val="76000"/>
        <a:buFont typeface="Wingdings 3"/>
        <a:buChar char=""/>
        <a:defRPr kumimoji="0" sz="2300" kern="1200">
          <a:solidFill>
            <a:schemeClr val="tx2"/>
          </a:solidFill>
          <a:latin typeface="+mn-lt"/>
          <a:ea typeface="+mn-ea"/>
          <a:cs typeface="+mn-cs"/>
        </a:defRPr>
      </a:lvl2pPr>
      <a:lvl3pPr marL="822960" indent="-228600" algn="l" rtl="0" eaLnBrk="1" latinLnBrk="0" hangingPunct="1">
        <a:spcBef>
          <a:spcPts val="500"/>
        </a:spcBef>
        <a:buClr>
          <a:schemeClr val="bg1">
            <a:shade val="50000"/>
          </a:schemeClr>
        </a:buClr>
        <a:buSzPct val="76000"/>
        <a:buFont typeface="Wingdings 3"/>
        <a:buChar char=""/>
        <a:defRPr kumimoji="0" sz="2000" kern="1200">
          <a:solidFill>
            <a:schemeClr val="tx1"/>
          </a:solidFill>
          <a:latin typeface="+mn-lt"/>
          <a:ea typeface="+mn-ea"/>
          <a:cs typeface="+mn-cs"/>
        </a:defRPr>
      </a:lvl3pPr>
      <a:lvl4pPr marL="1097280" indent="-228600" algn="l" rtl="0" eaLnBrk="1" latinLnBrk="0" hangingPunct="1">
        <a:spcBef>
          <a:spcPts val="400"/>
        </a:spcBef>
        <a:buClr>
          <a:schemeClr val="accent2">
            <a:shade val="75000"/>
          </a:schemeClr>
        </a:buClr>
        <a:buSzPct val="70000"/>
        <a:buFont typeface="Wingdings"/>
        <a:buChar char=""/>
        <a:defRPr kumimoji="0" sz="1800" kern="1200">
          <a:solidFill>
            <a:schemeClr val="tx1"/>
          </a:solidFill>
          <a:latin typeface="+mn-lt"/>
          <a:ea typeface="+mn-ea"/>
          <a:cs typeface="+mn-cs"/>
        </a:defRPr>
      </a:lvl4pPr>
      <a:lvl5pPr marL="1371600" indent="-228600" algn="l" rtl="0" eaLnBrk="1" latinLnBrk="0" hangingPunct="1">
        <a:spcBef>
          <a:spcPts val="300"/>
        </a:spcBef>
        <a:buClr>
          <a:schemeClr val="accent2"/>
        </a:buClr>
        <a:buSzPct val="70000"/>
        <a:buFont typeface="Wingdings"/>
        <a:buChar char=""/>
        <a:defRPr kumimoji="0" sz="1600" kern="1200">
          <a:solidFill>
            <a:schemeClr val="tx1"/>
          </a:solidFill>
          <a:latin typeface="+mn-lt"/>
          <a:ea typeface="+mn-ea"/>
          <a:cs typeface="+mn-cs"/>
        </a:defRPr>
      </a:lvl5pPr>
      <a:lvl6pPr marL="1645920" indent="-182880" algn="l" rtl="0" eaLnBrk="1" latinLnBrk="0" hangingPunct="1">
        <a:spcBef>
          <a:spcPts val="300"/>
        </a:spcBef>
        <a:buClr>
          <a:srgbClr val="9FB8CD">
            <a:shade val="75000"/>
          </a:srgbClr>
        </a:buClr>
        <a:buSzPct val="75000"/>
        <a:buFont typeface="Wingdings 3"/>
        <a:buChar char=""/>
        <a:defRPr kumimoji="0" lang="en-US" sz="1600" kern="1200" smtClean="0">
          <a:solidFill>
            <a:schemeClr val="tx1"/>
          </a:solidFill>
          <a:latin typeface="+mn-lt"/>
          <a:ea typeface="+mn-ea"/>
          <a:cs typeface="+mn-cs"/>
        </a:defRPr>
      </a:lvl6pPr>
      <a:lvl7pPr marL="1828800" indent="-182880" algn="l" rtl="0" eaLnBrk="1" latinLnBrk="0" hangingPunct="1">
        <a:spcBef>
          <a:spcPts val="300"/>
        </a:spcBef>
        <a:buClr>
          <a:srgbClr val="727CA3">
            <a:shade val="75000"/>
          </a:srgbClr>
        </a:buClr>
        <a:buSzPct val="75000"/>
        <a:buFont typeface="Wingdings 3"/>
        <a:buChar char=""/>
        <a:defRPr kumimoji="0" lang="en-US" sz="1400" kern="1200" smtClean="0">
          <a:solidFill>
            <a:schemeClr val="tx1"/>
          </a:solidFill>
          <a:latin typeface="+mn-lt"/>
          <a:ea typeface="+mn-ea"/>
          <a:cs typeface="+mn-cs"/>
        </a:defRPr>
      </a:lvl7pPr>
      <a:lvl8pPr marL="2011680" indent="-182880" algn="l" rtl="0" eaLnBrk="1" latinLnBrk="0" hangingPunct="1">
        <a:spcBef>
          <a:spcPts val="300"/>
        </a:spcBef>
        <a:buClr>
          <a:prstClr val="white">
            <a:shade val="50000"/>
          </a:prstClr>
        </a:buClr>
        <a:buSzPct val="75000"/>
        <a:buFont typeface="Wingdings 3"/>
        <a:buChar char=""/>
        <a:defRPr kumimoji="0" lang="en-US" sz="1400" kern="1200" smtClean="0">
          <a:solidFill>
            <a:schemeClr val="tx1"/>
          </a:solidFill>
          <a:latin typeface="+mn-lt"/>
          <a:ea typeface="+mn-ea"/>
          <a:cs typeface="+mn-cs"/>
        </a:defRPr>
      </a:lvl8pPr>
      <a:lvl9pPr marL="2194560" indent="-182880" algn="l" rtl="0" eaLnBrk="1" latinLnBrk="0" hangingPunct="1">
        <a:spcBef>
          <a:spcPts val="300"/>
        </a:spcBef>
        <a:buClr>
          <a:srgbClr val="9FB8CD"/>
        </a:buClr>
        <a:buSzPct val="75000"/>
        <a:buFont typeface="Wingdings 3"/>
        <a:buChar char=""/>
        <a:defRPr kumimoji="0" lang="en-US" sz="1200" kern="1200" smtClean="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9.xml"/></Relationships>
</file>

<file path=ppt/slides/_rels/slide12.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image" Target="../media/image14.gif"/><Relationship Id="rId1" Type="http://schemas.openxmlformats.org/officeDocument/2006/relationships/slideLayout" Target="../slideLayouts/slideLayout9.xml"/></Relationships>
</file>

<file path=ppt/slides/_rels/slide14.xml.rels><?xml version="1.0" encoding="UTF-8" standalone="yes"?>
<Relationships xmlns="http://schemas.openxmlformats.org/package/2006/relationships"><Relationship Id="rId2" Type="http://schemas.openxmlformats.org/officeDocument/2006/relationships/image" Target="../media/image15.gif"/><Relationship Id="rId1" Type="http://schemas.openxmlformats.org/officeDocument/2006/relationships/slideLayout" Target="../slideLayouts/slideLayout9.xml"/></Relationships>
</file>

<file path=ppt/slides/_rels/slide15.xml.rels><?xml version="1.0" encoding="UTF-8" standalone="yes"?>
<Relationships xmlns="http://schemas.openxmlformats.org/package/2006/relationships"><Relationship Id="rId2" Type="http://schemas.openxmlformats.org/officeDocument/2006/relationships/image" Target="../media/image16.jpg"/><Relationship Id="rId1" Type="http://schemas.openxmlformats.org/officeDocument/2006/relationships/slideLayout" Target="../slideLayouts/slideLayout9.xml"/></Relationships>
</file>

<file path=ppt/slides/_rels/slide16.xml.rels><?xml version="1.0" encoding="UTF-8" standalone="yes"?>
<Relationships xmlns="http://schemas.openxmlformats.org/package/2006/relationships"><Relationship Id="rId2" Type="http://schemas.openxmlformats.org/officeDocument/2006/relationships/image" Target="../media/image17.jpg"/><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pPr algn="l"/>
            <a:r>
              <a:rPr lang="en-US" dirty="0" smtClean="0"/>
              <a:t>United States Foreign Policies, </a:t>
            </a:r>
            <a:br>
              <a:rPr lang="en-US" dirty="0" smtClean="0"/>
            </a:br>
            <a:r>
              <a:rPr lang="en-US" dirty="0" smtClean="0"/>
              <a:t>1796 - 1919</a:t>
            </a:r>
            <a:endParaRPr lang="en-US" dirty="0"/>
          </a:p>
        </p:txBody>
      </p:sp>
      <p:sp>
        <p:nvSpPr>
          <p:cNvPr id="3" name="Subtitle 2"/>
          <p:cNvSpPr>
            <a:spLocks noGrp="1"/>
          </p:cNvSpPr>
          <p:nvPr>
            <p:ph type="subTitle" idx="1"/>
          </p:nvPr>
        </p:nvSpPr>
        <p:spPr/>
        <p:txBody>
          <a:bodyPr>
            <a:normAutofit fontScale="85000" lnSpcReduction="10000"/>
          </a:bodyPr>
          <a:lstStyle/>
          <a:p>
            <a:r>
              <a:rPr lang="en-US" dirty="0" smtClean="0"/>
              <a:t>The Myth of Isolationism, Intervention, and Imperial Conquest</a:t>
            </a:r>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28255" y="228600"/>
            <a:ext cx="4343400" cy="3239322"/>
          </a:xfrm>
          <a:prstGeom prst="rect">
            <a:avLst/>
          </a:prstGeom>
        </p:spPr>
      </p:pic>
    </p:spTree>
    <p:extLst>
      <p:ext uri="{BB962C8B-B14F-4D97-AF65-F5344CB8AC3E}">
        <p14:creationId xmlns:p14="http://schemas.microsoft.com/office/powerpoint/2010/main" val="329282850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Isolationism – Mythical Stance</a:t>
            </a:r>
            <a:endParaRPr lang="en-US" dirty="0"/>
          </a:p>
        </p:txBody>
      </p:sp>
      <p:sp>
        <p:nvSpPr>
          <p:cNvPr id="4" name="Text Placeholder 3"/>
          <p:cNvSpPr>
            <a:spLocks noGrp="1"/>
          </p:cNvSpPr>
          <p:nvPr>
            <p:ph sz="quarter" idx="1"/>
          </p:nvPr>
        </p:nvSpPr>
        <p:spPr/>
        <p:txBody>
          <a:bodyPr>
            <a:normAutofit lnSpcReduction="10000"/>
          </a:bodyPr>
          <a:lstStyle/>
          <a:p>
            <a:r>
              <a:rPr lang="en-US" dirty="0"/>
              <a:t>A foreign policy by which a nation avoids involvement with other nations affairs.  </a:t>
            </a:r>
            <a:r>
              <a:rPr lang="en-US" dirty="0" smtClean="0"/>
              <a:t> In US History, we have never been completely isolationist.  Occasionally, in an effort to stay out of conflicts, the United States has adopted isolationist foreign policies towards a certain region – for a certain amount of time. </a:t>
            </a:r>
            <a:endParaRPr lang="en-US" dirty="0"/>
          </a:p>
          <a:p>
            <a:endParaRPr lang="en-US" dirty="0"/>
          </a:p>
        </p:txBody>
      </p:sp>
      <p:pic>
        <p:nvPicPr>
          <p:cNvPr id="5" name="Content Placeholder 4"/>
          <p:cNvPicPr>
            <a:picLocks noGrp="1" noChangeAspect="1"/>
          </p:cNvPicPr>
          <p:nvPr>
            <p:ph sz="quarter" idx="2"/>
          </p:nvPr>
        </p:nvPicPr>
        <p:blipFill>
          <a:blip r:embed="rId2" cstate="print">
            <a:extLst>
              <a:ext uri="{28A0092B-C50C-407E-A947-70E740481C1C}">
                <a14:useLocalDpi xmlns:a14="http://schemas.microsoft.com/office/drawing/2010/main" val="0"/>
              </a:ext>
            </a:extLst>
          </a:blip>
          <a:stretch>
            <a:fillRect/>
          </a:stretch>
        </p:blipFill>
        <p:spPr>
          <a:xfrm>
            <a:off x="4635017" y="1216025"/>
            <a:ext cx="4036391" cy="4937125"/>
          </a:xfrm>
        </p:spPr>
      </p:pic>
    </p:spTree>
    <p:extLst>
      <p:ext uri="{BB962C8B-B14F-4D97-AF65-F5344CB8AC3E}">
        <p14:creationId xmlns:p14="http://schemas.microsoft.com/office/powerpoint/2010/main" val="380650684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dirty="0" smtClean="0"/>
              <a:t>Secretary of State William Seward</a:t>
            </a:r>
            <a:endParaRPr lang="en-US" dirty="0"/>
          </a:p>
        </p:txBody>
      </p:sp>
      <p:pic>
        <p:nvPicPr>
          <p:cNvPr id="5" name="Picture Placeholder 4"/>
          <p:cNvPicPr>
            <a:picLocks noGrp="1" noChangeAspect="1"/>
          </p:cNvPicPr>
          <p:nvPr>
            <p:ph type="pic" idx="1"/>
          </p:nvPr>
        </p:nvPicPr>
        <p:blipFill>
          <a:blip r:embed="rId2">
            <a:extLst>
              <a:ext uri="{28A0092B-C50C-407E-A947-70E740481C1C}">
                <a14:useLocalDpi xmlns:a14="http://schemas.microsoft.com/office/drawing/2010/main" val="0"/>
              </a:ext>
            </a:extLst>
          </a:blip>
          <a:srcRect t="9497" b="9497"/>
          <a:stretch>
            <a:fillRect/>
          </a:stretch>
        </p:blipFill>
        <p:spPr/>
      </p:pic>
      <p:sp>
        <p:nvSpPr>
          <p:cNvPr id="4" name="Text Placeholder 3"/>
          <p:cNvSpPr>
            <a:spLocks noGrp="1"/>
          </p:cNvSpPr>
          <p:nvPr>
            <p:ph type="body" sz="half" idx="2"/>
          </p:nvPr>
        </p:nvSpPr>
        <p:spPr>
          <a:xfrm>
            <a:off x="457200" y="1219200"/>
            <a:ext cx="8229600" cy="685800"/>
          </a:xfrm>
        </p:spPr>
        <p:txBody>
          <a:bodyPr/>
          <a:lstStyle/>
          <a:p>
            <a:r>
              <a:rPr lang="en-US" dirty="0"/>
              <a:t>In 1867, this Secretary of State purchased Alaska – people called it a “Polar Bear Garden” or an “Icebox” – from Russia for $7.2 Million. </a:t>
            </a:r>
          </a:p>
          <a:p>
            <a:endParaRPr lang="en-US" dirty="0"/>
          </a:p>
        </p:txBody>
      </p:sp>
    </p:spTree>
    <p:extLst>
      <p:ext uri="{BB962C8B-B14F-4D97-AF65-F5344CB8AC3E}">
        <p14:creationId xmlns:p14="http://schemas.microsoft.com/office/powerpoint/2010/main" val="212957557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Anti-Imperialists</a:t>
            </a:r>
            <a:endParaRPr lang="en-US" dirty="0"/>
          </a:p>
        </p:txBody>
      </p:sp>
      <p:sp>
        <p:nvSpPr>
          <p:cNvPr id="4" name="Text Placeholder 3"/>
          <p:cNvSpPr>
            <a:spLocks noGrp="1"/>
          </p:cNvSpPr>
          <p:nvPr>
            <p:ph sz="quarter" idx="1"/>
          </p:nvPr>
        </p:nvSpPr>
        <p:spPr/>
        <p:txBody>
          <a:bodyPr>
            <a:normAutofit fontScale="92500"/>
          </a:bodyPr>
          <a:lstStyle/>
          <a:p>
            <a:r>
              <a:rPr lang="en-US" dirty="0"/>
              <a:t>American like Jane Addams, Mark Twain, or President Grover Cleveland, who believed that the United States should not “take over” smaller nations or create an empire by taking colonies. </a:t>
            </a:r>
            <a:r>
              <a:rPr lang="en-US" dirty="0" smtClean="0"/>
              <a:t>  This political cartoon suggests that before the United States attempts to bring “civilization” to the Philippines, we may need to work on the homefront…</a:t>
            </a:r>
            <a:endParaRPr lang="en-US" dirty="0"/>
          </a:p>
          <a:p>
            <a:endParaRPr lang="en-US" dirty="0"/>
          </a:p>
        </p:txBody>
      </p:sp>
      <p:pic>
        <p:nvPicPr>
          <p:cNvPr id="6" name="Content Placeholder 5"/>
          <p:cNvPicPr>
            <a:picLocks noGrp="1" noChangeAspect="1"/>
          </p:cNvPicPr>
          <p:nvPr>
            <p:ph sz="quarter" idx="2"/>
          </p:nvPr>
        </p:nvPicPr>
        <p:blipFill>
          <a:blip r:embed="rId2">
            <a:extLst>
              <a:ext uri="{28A0092B-C50C-407E-A947-70E740481C1C}">
                <a14:useLocalDpi xmlns:a14="http://schemas.microsoft.com/office/drawing/2010/main" val="0"/>
              </a:ext>
            </a:extLst>
          </a:blip>
          <a:stretch>
            <a:fillRect/>
          </a:stretch>
        </p:blipFill>
        <p:spPr>
          <a:xfrm>
            <a:off x="4495800" y="1295400"/>
            <a:ext cx="4446104" cy="4648200"/>
          </a:xfrm>
        </p:spPr>
      </p:pic>
    </p:spTree>
    <p:extLst>
      <p:ext uri="{BB962C8B-B14F-4D97-AF65-F5344CB8AC3E}">
        <p14:creationId xmlns:p14="http://schemas.microsoft.com/office/powerpoint/2010/main" val="154874972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dirty="0" smtClean="0"/>
              <a:t>The Monroe Doctrine</a:t>
            </a:r>
            <a:endParaRPr lang="en-US" dirty="0"/>
          </a:p>
        </p:txBody>
      </p:sp>
      <p:pic>
        <p:nvPicPr>
          <p:cNvPr id="5" name="Picture Placeholder 4"/>
          <p:cNvPicPr>
            <a:picLocks noGrp="1" noChangeAspect="1"/>
          </p:cNvPicPr>
          <p:nvPr>
            <p:ph type="pic" idx="1"/>
          </p:nvPr>
        </p:nvPicPr>
        <p:blipFill>
          <a:blip r:embed="rId2">
            <a:extLst>
              <a:ext uri="{28A0092B-C50C-407E-A947-70E740481C1C}">
                <a14:useLocalDpi xmlns:a14="http://schemas.microsoft.com/office/drawing/2010/main" val="0"/>
              </a:ext>
            </a:extLst>
          </a:blip>
          <a:srcRect t="13017" b="13017"/>
          <a:stretch>
            <a:fillRect/>
          </a:stretch>
        </p:blipFill>
        <p:spPr/>
      </p:pic>
      <p:sp>
        <p:nvSpPr>
          <p:cNvPr id="4" name="Text Placeholder 3"/>
          <p:cNvSpPr>
            <a:spLocks noGrp="1"/>
          </p:cNvSpPr>
          <p:nvPr>
            <p:ph type="body" sz="half" idx="2"/>
          </p:nvPr>
        </p:nvSpPr>
        <p:spPr>
          <a:xfrm>
            <a:off x="457200" y="1219200"/>
            <a:ext cx="8229600" cy="990600"/>
          </a:xfrm>
        </p:spPr>
        <p:txBody>
          <a:bodyPr>
            <a:normAutofit lnSpcReduction="10000"/>
          </a:bodyPr>
          <a:lstStyle/>
          <a:p>
            <a:r>
              <a:rPr lang="en-US" dirty="0"/>
              <a:t>In this 1823 foreign policy pronouncement, the United States claimed the Western Hemisphere as its own “sphere of influence,” and warned European nations that North and South American – including the Caribbean – was no longer available for colonization.</a:t>
            </a:r>
          </a:p>
          <a:p>
            <a:r>
              <a:rPr lang="en-US" dirty="0"/>
              <a:t> </a:t>
            </a:r>
          </a:p>
          <a:p>
            <a:endParaRPr lang="en-US" dirty="0"/>
          </a:p>
        </p:txBody>
      </p:sp>
    </p:spTree>
    <p:extLst>
      <p:ext uri="{BB962C8B-B14F-4D97-AF65-F5344CB8AC3E}">
        <p14:creationId xmlns:p14="http://schemas.microsoft.com/office/powerpoint/2010/main" val="387207947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dirty="0" smtClean="0"/>
              <a:t>Dollar Diplomacy</a:t>
            </a:r>
            <a:endParaRPr lang="en-US" dirty="0"/>
          </a:p>
        </p:txBody>
      </p:sp>
      <p:sp>
        <p:nvSpPr>
          <p:cNvPr id="4" name="Text Placeholder 3"/>
          <p:cNvSpPr>
            <a:spLocks noGrp="1"/>
          </p:cNvSpPr>
          <p:nvPr>
            <p:ph type="body" sz="half" idx="2"/>
          </p:nvPr>
        </p:nvSpPr>
        <p:spPr>
          <a:xfrm>
            <a:off x="457200" y="1219200"/>
            <a:ext cx="8229600" cy="838200"/>
          </a:xfrm>
        </p:spPr>
        <p:txBody>
          <a:bodyPr/>
          <a:lstStyle/>
          <a:p>
            <a:r>
              <a:rPr lang="en-US" dirty="0"/>
              <a:t>William Howard Taft’s foreign policy, based on the idea that establishing economic interests and relationships across the world was the best way to expand American influence abroad.  </a:t>
            </a:r>
            <a:r>
              <a:rPr lang="en-US" dirty="0" smtClean="0"/>
              <a:t>The wave of prosperity!</a:t>
            </a:r>
            <a:endParaRPr lang="en-US" dirty="0"/>
          </a:p>
          <a:p>
            <a:endParaRPr lang="en-US" dirty="0"/>
          </a:p>
        </p:txBody>
      </p:sp>
      <p:pic>
        <p:nvPicPr>
          <p:cNvPr id="7" name="Picture Placeholder 6"/>
          <p:cNvPicPr>
            <a:picLocks noGrp="1" noChangeAspect="1"/>
          </p:cNvPicPr>
          <p:nvPr>
            <p:ph type="pic" idx="1"/>
          </p:nvPr>
        </p:nvPicPr>
        <p:blipFill>
          <a:blip r:embed="rId2">
            <a:extLst>
              <a:ext uri="{28A0092B-C50C-407E-A947-70E740481C1C}">
                <a14:useLocalDpi xmlns:a14="http://schemas.microsoft.com/office/drawing/2010/main" val="0"/>
              </a:ext>
            </a:extLst>
          </a:blip>
          <a:srcRect t="2401" b="2401"/>
          <a:stretch>
            <a:fillRect/>
          </a:stretch>
        </p:blipFill>
        <p:spPr>
          <a:xfrm>
            <a:off x="1676400" y="1828800"/>
            <a:ext cx="5791200" cy="4270375"/>
          </a:xfrm>
        </p:spPr>
      </p:pic>
    </p:spTree>
    <p:extLst>
      <p:ext uri="{BB962C8B-B14F-4D97-AF65-F5344CB8AC3E}">
        <p14:creationId xmlns:p14="http://schemas.microsoft.com/office/powerpoint/2010/main" val="117082141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dirty="0" smtClean="0"/>
              <a:t>Spheres of Influence</a:t>
            </a:r>
            <a:endParaRPr lang="en-US" dirty="0"/>
          </a:p>
        </p:txBody>
      </p:sp>
      <p:pic>
        <p:nvPicPr>
          <p:cNvPr id="5" name="Picture Placeholder 4"/>
          <p:cNvPicPr>
            <a:picLocks noGrp="1" noChangeAspect="1"/>
          </p:cNvPicPr>
          <p:nvPr>
            <p:ph type="pic" idx="1"/>
          </p:nvPr>
        </p:nvPicPr>
        <p:blipFill>
          <a:blip r:embed="rId2">
            <a:extLst>
              <a:ext uri="{28A0092B-C50C-407E-A947-70E740481C1C}">
                <a14:useLocalDpi xmlns:a14="http://schemas.microsoft.com/office/drawing/2010/main" val="0"/>
              </a:ext>
            </a:extLst>
          </a:blip>
          <a:srcRect t="6859" b="6859"/>
          <a:stretch>
            <a:fillRect/>
          </a:stretch>
        </p:blipFill>
        <p:spPr>
          <a:xfrm>
            <a:off x="1066800" y="1905000"/>
            <a:ext cx="6858000" cy="4270375"/>
          </a:xfrm>
        </p:spPr>
      </p:pic>
      <p:sp>
        <p:nvSpPr>
          <p:cNvPr id="4" name="Text Placeholder 3"/>
          <p:cNvSpPr>
            <a:spLocks noGrp="1"/>
          </p:cNvSpPr>
          <p:nvPr>
            <p:ph type="body" sz="half" idx="2"/>
          </p:nvPr>
        </p:nvSpPr>
        <p:spPr>
          <a:xfrm>
            <a:off x="457200" y="1219200"/>
            <a:ext cx="8229600" cy="1066800"/>
          </a:xfrm>
        </p:spPr>
        <p:txBody>
          <a:bodyPr>
            <a:normAutofit/>
          </a:bodyPr>
          <a:lstStyle/>
          <a:p>
            <a:r>
              <a:rPr lang="en-US" dirty="0"/>
              <a:t>Areas in a nation, in the case of our studies China, where foreign nations had established economic and political control of the region.  In the late 1800s and early 1900s, China was divided into several such regions, controlled by Russia, France, England, Japan, the United States, and Germany.  </a:t>
            </a:r>
          </a:p>
          <a:p>
            <a:r>
              <a:rPr lang="en-US" dirty="0"/>
              <a:t> </a:t>
            </a:r>
          </a:p>
          <a:p>
            <a:endParaRPr lang="en-US" dirty="0"/>
          </a:p>
        </p:txBody>
      </p:sp>
    </p:spTree>
    <p:extLst>
      <p:ext uri="{BB962C8B-B14F-4D97-AF65-F5344CB8AC3E}">
        <p14:creationId xmlns:p14="http://schemas.microsoft.com/office/powerpoint/2010/main" val="392432439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dirty="0" smtClean="0"/>
              <a:t>Intervention</a:t>
            </a:r>
            <a:endParaRPr lang="en-US" dirty="0"/>
          </a:p>
        </p:txBody>
      </p:sp>
      <p:pic>
        <p:nvPicPr>
          <p:cNvPr id="5" name="Picture Placeholder 4"/>
          <p:cNvPicPr>
            <a:picLocks noGrp="1" noChangeAspect="1"/>
          </p:cNvPicPr>
          <p:nvPr>
            <p:ph type="pic" idx="1"/>
          </p:nvPr>
        </p:nvPicPr>
        <p:blipFill>
          <a:blip r:embed="rId2">
            <a:extLst>
              <a:ext uri="{28A0092B-C50C-407E-A947-70E740481C1C}">
                <a14:useLocalDpi xmlns:a14="http://schemas.microsoft.com/office/drawing/2010/main" val="0"/>
              </a:ext>
            </a:extLst>
          </a:blip>
          <a:srcRect t="14296" b="14296"/>
          <a:stretch>
            <a:fillRect/>
          </a:stretch>
        </p:blipFill>
        <p:spPr/>
      </p:pic>
      <p:sp>
        <p:nvSpPr>
          <p:cNvPr id="4" name="Text Placeholder 3"/>
          <p:cNvSpPr>
            <a:spLocks noGrp="1"/>
          </p:cNvSpPr>
          <p:nvPr>
            <p:ph type="body" sz="half" idx="2"/>
          </p:nvPr>
        </p:nvSpPr>
        <p:spPr>
          <a:xfrm>
            <a:off x="457200" y="1219200"/>
            <a:ext cx="8229600" cy="838200"/>
          </a:xfrm>
        </p:spPr>
        <p:txBody>
          <a:bodyPr/>
          <a:lstStyle/>
          <a:p>
            <a:r>
              <a:rPr lang="en-US" dirty="0"/>
              <a:t>When a nation attempts to influence the foreign policy or conditions in another country without attempting to “take over” the country either economically or politically.  </a:t>
            </a:r>
          </a:p>
          <a:p>
            <a:endParaRPr lang="en-US" dirty="0"/>
          </a:p>
        </p:txBody>
      </p:sp>
    </p:spTree>
    <p:extLst>
      <p:ext uri="{BB962C8B-B14F-4D97-AF65-F5344CB8AC3E}">
        <p14:creationId xmlns:p14="http://schemas.microsoft.com/office/powerpoint/2010/main" val="337690992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pPr algn="l"/>
            <a:r>
              <a:rPr lang="en-US" dirty="0" smtClean="0"/>
              <a:t>Woodrow Wilson’s Moral Diplomacy</a:t>
            </a:r>
            <a:endParaRPr lang="en-US" dirty="0"/>
          </a:p>
        </p:txBody>
      </p:sp>
      <p:pic>
        <p:nvPicPr>
          <p:cNvPr id="8" name="Picture Placeholder 7"/>
          <p:cNvPicPr>
            <a:picLocks noGrp="1" noChangeAspect="1"/>
          </p:cNvPicPr>
          <p:nvPr>
            <p:ph type="pic" idx="1"/>
          </p:nvPr>
        </p:nvPicPr>
        <p:blipFill>
          <a:blip r:embed="rId2">
            <a:extLst>
              <a:ext uri="{28A0092B-C50C-407E-A947-70E740481C1C}">
                <a14:useLocalDpi xmlns:a14="http://schemas.microsoft.com/office/drawing/2010/main" val="0"/>
              </a:ext>
            </a:extLst>
          </a:blip>
          <a:srcRect t="16344" b="16344"/>
          <a:stretch>
            <a:fillRect/>
          </a:stretch>
        </p:blipFill>
        <p:spPr/>
      </p:pic>
      <p:sp>
        <p:nvSpPr>
          <p:cNvPr id="6" name="Text Placeholder 5"/>
          <p:cNvSpPr>
            <a:spLocks noGrp="1"/>
          </p:cNvSpPr>
          <p:nvPr>
            <p:ph type="body" sz="half" idx="2"/>
          </p:nvPr>
        </p:nvSpPr>
        <p:spPr/>
        <p:txBody>
          <a:bodyPr/>
          <a:lstStyle/>
          <a:p>
            <a:r>
              <a:rPr lang="en-US" dirty="0"/>
              <a:t>This President’s belief that the U.S.  should attempt to teach nations to support and nurture democracy and individual rights was called “Moral Diplomacy.”  He invaded Mexico twice! </a:t>
            </a:r>
          </a:p>
        </p:txBody>
      </p:sp>
    </p:spTree>
    <p:extLst>
      <p:ext uri="{BB962C8B-B14F-4D97-AF65-F5344CB8AC3E}">
        <p14:creationId xmlns:p14="http://schemas.microsoft.com/office/powerpoint/2010/main" val="174821663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dirty="0" smtClean="0"/>
              <a:t>The Roosevelt Corollary </a:t>
            </a:r>
            <a:endParaRPr lang="en-US" dirty="0"/>
          </a:p>
        </p:txBody>
      </p:sp>
      <p:sp>
        <p:nvSpPr>
          <p:cNvPr id="4" name="Text Placeholder 3"/>
          <p:cNvSpPr>
            <a:spLocks noGrp="1"/>
          </p:cNvSpPr>
          <p:nvPr>
            <p:ph type="body" sz="half" idx="2"/>
          </p:nvPr>
        </p:nvSpPr>
        <p:spPr>
          <a:xfrm>
            <a:off x="457200" y="1295400"/>
            <a:ext cx="8229600" cy="685800"/>
          </a:xfrm>
        </p:spPr>
        <p:txBody>
          <a:bodyPr>
            <a:normAutofit lnSpcReduction="10000"/>
          </a:bodyPr>
          <a:lstStyle/>
          <a:p>
            <a:r>
              <a:rPr lang="en-US" dirty="0"/>
              <a:t>This policy was an addition to the Monroe Doctrine of 1823.  It stated that the United States was entitled to be the leader of the Western Hemisphere and to act as a policeman in any disputes between Latin American, Caribbean, or South American nations. </a:t>
            </a:r>
          </a:p>
          <a:p>
            <a:endParaRPr lang="en-US" dirty="0"/>
          </a:p>
        </p:txBody>
      </p:sp>
      <p:pic>
        <p:nvPicPr>
          <p:cNvPr id="9" name="Picture Placeholder 8"/>
          <p:cNvPicPr>
            <a:picLocks noGrp="1" noChangeAspect="1"/>
          </p:cNvPicPr>
          <p:nvPr>
            <p:ph type="pic" idx="1"/>
          </p:nvPr>
        </p:nvPicPr>
        <p:blipFill>
          <a:blip r:embed="rId2">
            <a:extLst>
              <a:ext uri="{28A0092B-C50C-407E-A947-70E740481C1C}">
                <a14:useLocalDpi xmlns:a14="http://schemas.microsoft.com/office/drawing/2010/main" val="0"/>
              </a:ext>
            </a:extLst>
          </a:blip>
          <a:srcRect t="3366" b="3366"/>
          <a:stretch>
            <a:fillRect/>
          </a:stretch>
        </p:blipFill>
        <p:spPr>
          <a:xfrm>
            <a:off x="1143000" y="1905000"/>
            <a:ext cx="6629400" cy="4270375"/>
          </a:xfrm>
        </p:spPr>
      </p:pic>
    </p:spTree>
    <p:extLst>
      <p:ext uri="{BB962C8B-B14F-4D97-AF65-F5344CB8AC3E}">
        <p14:creationId xmlns:p14="http://schemas.microsoft.com/office/powerpoint/2010/main" val="391861124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dirty="0" smtClean="0"/>
              <a:t>Alfred Thayer Mahan</a:t>
            </a:r>
            <a:endParaRPr lang="en-US" dirty="0"/>
          </a:p>
        </p:txBody>
      </p:sp>
      <p:pic>
        <p:nvPicPr>
          <p:cNvPr id="5" name="Picture Placeholder 4"/>
          <p:cNvPicPr>
            <a:picLocks noGrp="1" noChangeAspect="1"/>
          </p:cNvPicPr>
          <p:nvPr>
            <p:ph type="pic" idx="1"/>
          </p:nvPr>
        </p:nvPicPr>
        <p:blipFill>
          <a:blip r:embed="rId2">
            <a:extLst>
              <a:ext uri="{28A0092B-C50C-407E-A947-70E740481C1C}">
                <a14:useLocalDpi xmlns:a14="http://schemas.microsoft.com/office/drawing/2010/main" val="0"/>
              </a:ext>
            </a:extLst>
          </a:blip>
          <a:srcRect t="10673" b="10673"/>
          <a:stretch>
            <a:fillRect/>
          </a:stretch>
        </p:blipFill>
        <p:spPr/>
      </p:pic>
      <p:sp>
        <p:nvSpPr>
          <p:cNvPr id="4" name="Text Placeholder 3"/>
          <p:cNvSpPr>
            <a:spLocks noGrp="1"/>
          </p:cNvSpPr>
          <p:nvPr>
            <p:ph type="body" sz="half" idx="2"/>
          </p:nvPr>
        </p:nvSpPr>
        <p:spPr>
          <a:xfrm>
            <a:off x="457200" y="1219200"/>
            <a:ext cx="8229600" cy="685800"/>
          </a:xfrm>
        </p:spPr>
        <p:txBody>
          <a:bodyPr/>
          <a:lstStyle/>
          <a:p>
            <a:r>
              <a:rPr lang="en-US" dirty="0"/>
              <a:t>He was the author of the book </a:t>
            </a:r>
            <a:r>
              <a:rPr lang="en-US" i="1" u="sng" dirty="0"/>
              <a:t>The Influence of Sea Power Upon History </a:t>
            </a:r>
            <a:r>
              <a:rPr lang="en-US" dirty="0"/>
              <a:t>and an advocate for a strong US Navy.  He also advocated the takeover of port cities worldwide to facilitate trade and to create naval bases. </a:t>
            </a:r>
          </a:p>
        </p:txBody>
      </p:sp>
    </p:spTree>
    <p:extLst>
      <p:ext uri="{BB962C8B-B14F-4D97-AF65-F5344CB8AC3E}">
        <p14:creationId xmlns:p14="http://schemas.microsoft.com/office/powerpoint/2010/main" val="348100732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dirty="0" smtClean="0"/>
              <a:t>President Theodore Roosevelt </a:t>
            </a:r>
            <a:endParaRPr lang="en-US" dirty="0"/>
          </a:p>
        </p:txBody>
      </p:sp>
      <p:pic>
        <p:nvPicPr>
          <p:cNvPr id="5" name="Picture Placeholder 4"/>
          <p:cNvPicPr>
            <a:picLocks noGrp="1" noChangeAspect="1"/>
          </p:cNvPicPr>
          <p:nvPr>
            <p:ph type="pic" idx="1"/>
          </p:nvPr>
        </p:nvPicPr>
        <p:blipFill>
          <a:blip r:embed="rId2">
            <a:extLst>
              <a:ext uri="{28A0092B-C50C-407E-A947-70E740481C1C}">
                <a14:useLocalDpi xmlns:a14="http://schemas.microsoft.com/office/drawing/2010/main" val="0"/>
              </a:ext>
            </a:extLst>
          </a:blip>
          <a:srcRect t="15406" b="15406"/>
          <a:stretch>
            <a:fillRect/>
          </a:stretch>
        </p:blipFill>
        <p:spPr/>
      </p:pic>
      <p:sp>
        <p:nvSpPr>
          <p:cNvPr id="4" name="Text Placeholder 3"/>
          <p:cNvSpPr>
            <a:spLocks noGrp="1"/>
          </p:cNvSpPr>
          <p:nvPr>
            <p:ph type="body" sz="half" idx="2"/>
          </p:nvPr>
        </p:nvSpPr>
        <p:spPr/>
        <p:txBody>
          <a:bodyPr>
            <a:normAutofit/>
          </a:bodyPr>
          <a:lstStyle/>
          <a:p>
            <a:r>
              <a:rPr lang="en-US" dirty="0"/>
              <a:t>He was the President most responsible for the taking of the Isthmus of Panama and the building of the Panama Canal. </a:t>
            </a:r>
            <a:r>
              <a:rPr lang="en-US" dirty="0" smtClean="0"/>
              <a:t> After offering a fair bid to Colombia, he used US Naval power to secure Panamanian Independence. </a:t>
            </a:r>
            <a:endParaRPr lang="en-US" dirty="0"/>
          </a:p>
        </p:txBody>
      </p:sp>
    </p:spTree>
    <p:extLst>
      <p:ext uri="{BB962C8B-B14F-4D97-AF65-F5344CB8AC3E}">
        <p14:creationId xmlns:p14="http://schemas.microsoft.com/office/powerpoint/2010/main" val="23713522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dirty="0" smtClean="0"/>
              <a:t>Theodore Roosevelt’s “Big Stick” Diplomacy</a:t>
            </a:r>
            <a:endParaRPr lang="en-US" dirty="0"/>
          </a:p>
        </p:txBody>
      </p:sp>
      <p:pic>
        <p:nvPicPr>
          <p:cNvPr id="6" name="Picture Placeholder 5"/>
          <p:cNvPicPr>
            <a:picLocks noGrp="1" noChangeAspect="1"/>
          </p:cNvPicPr>
          <p:nvPr>
            <p:ph type="pic" idx="1"/>
          </p:nvPr>
        </p:nvPicPr>
        <p:blipFill>
          <a:blip r:embed="rId2">
            <a:extLst>
              <a:ext uri="{28A0092B-C50C-407E-A947-70E740481C1C}">
                <a14:useLocalDpi xmlns:a14="http://schemas.microsoft.com/office/drawing/2010/main" val="0"/>
              </a:ext>
            </a:extLst>
          </a:blip>
          <a:srcRect t="1927" b="1927"/>
          <a:stretch>
            <a:fillRect/>
          </a:stretch>
        </p:blipFill>
        <p:spPr/>
      </p:pic>
      <p:sp>
        <p:nvSpPr>
          <p:cNvPr id="4" name="Text Placeholder 3"/>
          <p:cNvSpPr>
            <a:spLocks noGrp="1"/>
          </p:cNvSpPr>
          <p:nvPr>
            <p:ph type="body" sz="half" idx="2"/>
          </p:nvPr>
        </p:nvSpPr>
        <p:spPr/>
        <p:txBody>
          <a:bodyPr/>
          <a:lstStyle/>
          <a:p>
            <a:r>
              <a:rPr lang="en-US" dirty="0"/>
              <a:t>TR’s willingness to use force when diplomacy failed, as typified in his favorite West African proverb: </a:t>
            </a:r>
            <a:r>
              <a:rPr lang="en-US" dirty="0" smtClean="0"/>
              <a:t> “</a:t>
            </a:r>
            <a:r>
              <a:rPr lang="en-US" dirty="0"/>
              <a:t>Speak Softly, and carry </a:t>
            </a:r>
            <a:r>
              <a:rPr lang="en-US" dirty="0" smtClean="0"/>
              <a:t>a “Big Stick.” </a:t>
            </a:r>
            <a:endParaRPr lang="en-US" dirty="0"/>
          </a:p>
        </p:txBody>
      </p:sp>
    </p:spTree>
    <p:extLst>
      <p:ext uri="{BB962C8B-B14F-4D97-AF65-F5344CB8AC3E}">
        <p14:creationId xmlns:p14="http://schemas.microsoft.com/office/powerpoint/2010/main" val="320548378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dirty="0" smtClean="0"/>
              <a:t>Queen Liliuokalani </a:t>
            </a:r>
            <a:endParaRPr lang="en-US" dirty="0"/>
          </a:p>
        </p:txBody>
      </p:sp>
      <p:sp>
        <p:nvSpPr>
          <p:cNvPr id="4" name="Text Placeholder 3"/>
          <p:cNvSpPr>
            <a:spLocks noGrp="1"/>
          </p:cNvSpPr>
          <p:nvPr>
            <p:ph type="body" sz="half" idx="2"/>
          </p:nvPr>
        </p:nvSpPr>
        <p:spPr>
          <a:xfrm>
            <a:off x="457200" y="1219200"/>
            <a:ext cx="8229600" cy="762000"/>
          </a:xfrm>
        </p:spPr>
        <p:txBody>
          <a:bodyPr/>
          <a:lstStyle/>
          <a:p>
            <a:r>
              <a:rPr lang="en-US" dirty="0"/>
              <a:t>She was the last reigning monarch of Hawaii – overthrown by American planters and Marines in 1893, five years before President William McKinley annexed the islands. </a:t>
            </a:r>
          </a:p>
          <a:p>
            <a:endParaRPr lang="en-US" dirty="0"/>
          </a:p>
        </p:txBody>
      </p:sp>
      <p:pic>
        <p:nvPicPr>
          <p:cNvPr id="7" name="Picture Placeholder 6"/>
          <p:cNvPicPr>
            <a:picLocks noGrp="1" noChangeAspect="1"/>
          </p:cNvPicPr>
          <p:nvPr>
            <p:ph type="pic" idx="1"/>
          </p:nvPr>
        </p:nvPicPr>
        <p:blipFill>
          <a:blip r:embed="rId2">
            <a:extLst>
              <a:ext uri="{28A0092B-C50C-407E-A947-70E740481C1C}">
                <a14:useLocalDpi xmlns:a14="http://schemas.microsoft.com/office/drawing/2010/main" val="0"/>
              </a:ext>
            </a:extLst>
          </a:blip>
          <a:srcRect t="11290" b="11290"/>
          <a:stretch>
            <a:fillRect/>
          </a:stretch>
        </p:blipFill>
        <p:spPr/>
      </p:pic>
    </p:spTree>
    <p:extLst>
      <p:ext uri="{BB962C8B-B14F-4D97-AF65-F5344CB8AC3E}">
        <p14:creationId xmlns:p14="http://schemas.microsoft.com/office/powerpoint/2010/main" val="180228863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dirty="0" smtClean="0"/>
              <a:t>George Washington’s Farewell Address</a:t>
            </a:r>
            <a:endParaRPr lang="en-US" dirty="0"/>
          </a:p>
        </p:txBody>
      </p:sp>
      <p:pic>
        <p:nvPicPr>
          <p:cNvPr id="5" name="Picture Placeholder 4"/>
          <p:cNvPicPr>
            <a:picLocks noGrp="1" noChangeAspect="1"/>
          </p:cNvPicPr>
          <p:nvPr>
            <p:ph type="pic" idx="1"/>
          </p:nvPr>
        </p:nvPicPr>
        <p:blipFill>
          <a:blip r:embed="rId2">
            <a:extLst>
              <a:ext uri="{28A0092B-C50C-407E-A947-70E740481C1C}">
                <a14:useLocalDpi xmlns:a14="http://schemas.microsoft.com/office/drawing/2010/main" val="0"/>
              </a:ext>
            </a:extLst>
          </a:blip>
          <a:srcRect t="11082" b="11082"/>
          <a:stretch>
            <a:fillRect/>
          </a:stretch>
        </p:blipFill>
        <p:spPr/>
      </p:pic>
      <p:sp>
        <p:nvSpPr>
          <p:cNvPr id="4" name="Text Placeholder 3"/>
          <p:cNvSpPr>
            <a:spLocks noGrp="1"/>
          </p:cNvSpPr>
          <p:nvPr>
            <p:ph type="body" sz="half" idx="2"/>
          </p:nvPr>
        </p:nvSpPr>
        <p:spPr/>
        <p:txBody>
          <a:bodyPr/>
          <a:lstStyle/>
          <a:p>
            <a:r>
              <a:rPr lang="en-US" dirty="0"/>
              <a:t>George Washington’s last speech to the people of the United States, in which he suggested that the United States should “steer clear of permanent alliances” and beware foreign entanglements. </a:t>
            </a:r>
          </a:p>
        </p:txBody>
      </p:sp>
    </p:spTree>
    <p:extLst>
      <p:ext uri="{BB962C8B-B14F-4D97-AF65-F5344CB8AC3E}">
        <p14:creationId xmlns:p14="http://schemas.microsoft.com/office/powerpoint/2010/main" val="34434815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dirty="0" smtClean="0"/>
              <a:t>Imperialism </a:t>
            </a:r>
            <a:endParaRPr lang="en-US" dirty="0"/>
          </a:p>
        </p:txBody>
      </p:sp>
      <p:pic>
        <p:nvPicPr>
          <p:cNvPr id="5" name="Picture Placeholder 4"/>
          <p:cNvPicPr>
            <a:picLocks noGrp="1" noChangeAspect="1"/>
          </p:cNvPicPr>
          <p:nvPr>
            <p:ph type="pic" idx="1"/>
          </p:nvPr>
        </p:nvPicPr>
        <p:blipFill>
          <a:blip r:embed="rId2">
            <a:extLst>
              <a:ext uri="{28A0092B-C50C-407E-A947-70E740481C1C}">
                <a14:useLocalDpi xmlns:a14="http://schemas.microsoft.com/office/drawing/2010/main" val="0"/>
              </a:ext>
            </a:extLst>
          </a:blip>
          <a:srcRect t="10571" b="10571"/>
          <a:stretch>
            <a:fillRect/>
          </a:stretch>
        </p:blipFill>
        <p:spPr/>
      </p:pic>
      <p:sp>
        <p:nvSpPr>
          <p:cNvPr id="4" name="Text Placeholder 3"/>
          <p:cNvSpPr>
            <a:spLocks noGrp="1"/>
          </p:cNvSpPr>
          <p:nvPr>
            <p:ph type="body" sz="half" idx="2"/>
          </p:nvPr>
        </p:nvSpPr>
        <p:spPr/>
        <p:txBody>
          <a:bodyPr/>
          <a:lstStyle/>
          <a:p>
            <a:r>
              <a:rPr lang="en-US" dirty="0"/>
              <a:t>A foreign policy where larger stronger nations take over smaller weaker nations, or , “building empires by imposing political and economic control over people around the world.” </a:t>
            </a:r>
          </a:p>
        </p:txBody>
      </p:sp>
    </p:spTree>
    <p:extLst>
      <p:ext uri="{BB962C8B-B14F-4D97-AF65-F5344CB8AC3E}">
        <p14:creationId xmlns:p14="http://schemas.microsoft.com/office/powerpoint/2010/main" val="2262459741"/>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rigin">
  <a:themeElements>
    <a:clrScheme name="Origin">
      <a:dk1>
        <a:sysClr val="windowText" lastClr="000000"/>
      </a:dk1>
      <a:lt1>
        <a:sysClr val="window" lastClr="FFFFFF"/>
      </a:lt1>
      <a:dk2>
        <a:srgbClr val="464653"/>
      </a:dk2>
      <a:lt2>
        <a:srgbClr val="DDE9EC"/>
      </a:lt2>
      <a:accent1>
        <a:srgbClr val="727CA3"/>
      </a:accent1>
      <a:accent2>
        <a:srgbClr val="9FB8CD"/>
      </a:accent2>
      <a:accent3>
        <a:srgbClr val="D2DA7A"/>
      </a:accent3>
      <a:accent4>
        <a:srgbClr val="FADA7A"/>
      </a:accent4>
      <a:accent5>
        <a:srgbClr val="B88472"/>
      </a:accent5>
      <a:accent6>
        <a:srgbClr val="8E736A"/>
      </a:accent6>
      <a:hlink>
        <a:srgbClr val="B292CA"/>
      </a:hlink>
      <a:folHlink>
        <a:srgbClr val="6B5680"/>
      </a:folHlink>
    </a:clrScheme>
    <a:fontScheme name="Origin">
      <a:majorFont>
        <a:latin typeface="Bookman Old Style"/>
        <a:ea typeface=""/>
        <a:cs typeface=""/>
        <a:font script="Grek" typeface="Cambria"/>
        <a:font script="Cyrl" typeface="Cambria"/>
        <a:font script="Jpan" typeface="HG明朝E"/>
        <a:font script="Hang" typeface="돋움"/>
        <a:font script="Hans" typeface="宋体"/>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Gill Sans MT"/>
        <a:ea typeface=""/>
        <a:cs typeface=""/>
        <a:font script="Grek" typeface="Calibri"/>
        <a:font script="Cyrl" typeface="Calibri"/>
        <a:font script="Jpan" typeface="ＭＳ Ｐゴシック"/>
        <a:font script="Hang" typeface="맑은 고딕"/>
        <a:font script="Hans" typeface="华文新魏"/>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rigin">
      <a:fillStyleLst>
        <a:solidFill>
          <a:schemeClr val="phClr"/>
        </a:solidFill>
        <a:gradFill rotWithShape="1">
          <a:gsLst>
            <a:gs pos="0">
              <a:schemeClr val="phClr">
                <a:tint val="45000"/>
                <a:satMod val="200000"/>
              </a:schemeClr>
            </a:gs>
            <a:gs pos="30000">
              <a:schemeClr val="phClr">
                <a:tint val="61000"/>
                <a:satMod val="200000"/>
              </a:schemeClr>
            </a:gs>
            <a:gs pos="45000">
              <a:schemeClr val="phClr">
                <a:tint val="66000"/>
                <a:satMod val="200000"/>
              </a:schemeClr>
            </a:gs>
            <a:gs pos="55000">
              <a:schemeClr val="phClr">
                <a:tint val="66000"/>
                <a:satMod val="200000"/>
              </a:schemeClr>
            </a:gs>
            <a:gs pos="73000">
              <a:schemeClr val="phClr">
                <a:tint val="61000"/>
                <a:satMod val="200000"/>
              </a:schemeClr>
            </a:gs>
            <a:gs pos="100000">
              <a:schemeClr val="phClr">
                <a:tint val="45000"/>
                <a:satMod val="200000"/>
              </a:schemeClr>
            </a:gs>
          </a:gsLst>
          <a:lin ang="950000" scaled="1"/>
        </a:gradFill>
        <a:gradFill rotWithShape="1">
          <a:gsLst>
            <a:gs pos="0">
              <a:schemeClr val="phClr">
                <a:shade val="63000"/>
              </a:schemeClr>
            </a:gs>
            <a:gs pos="30000">
              <a:schemeClr val="phClr">
                <a:shade val="90000"/>
                <a:satMod val="110000"/>
              </a:schemeClr>
            </a:gs>
            <a:gs pos="45000">
              <a:schemeClr val="phClr">
                <a:shade val="100000"/>
                <a:satMod val="118000"/>
              </a:schemeClr>
            </a:gs>
            <a:gs pos="55000">
              <a:schemeClr val="phClr">
                <a:shade val="100000"/>
                <a:satMod val="118000"/>
              </a:schemeClr>
            </a:gs>
            <a:gs pos="73000">
              <a:schemeClr val="phClr">
                <a:shade val="90000"/>
                <a:satMod val="110000"/>
              </a:schemeClr>
            </a:gs>
            <a:gs pos="100000">
              <a:schemeClr val="phClr">
                <a:shade val="63000"/>
              </a:schemeClr>
            </a:gs>
          </a:gsLst>
          <a:lin ang="950000" scaled="1"/>
        </a:gradFill>
      </a:fillStyleLst>
      <a:lnStyleLst>
        <a:ln w="9525" cap="flat" cmpd="sng" algn="ctr">
          <a:solidFill>
            <a:schemeClr val="phClr"/>
          </a:solidFill>
          <a:prstDash val="solid"/>
        </a:ln>
        <a:ln w="19050" cap="flat" cmpd="sng" algn="ctr">
          <a:solidFill>
            <a:schemeClr val="phClr"/>
          </a:solidFill>
          <a:prstDash val="solid"/>
        </a:ln>
        <a:ln w="25400" cap="flat" cmpd="sng" algn="ctr">
          <a:solidFill>
            <a:schemeClr val="phClr"/>
          </a:solidFill>
          <a:prstDash val="solid"/>
        </a:ln>
      </a:lnStyleLst>
      <a:effectStyleLst>
        <a:effectStyle>
          <a:effectLst>
            <a:outerShdw blurRad="38100" dist="25400" dir="5400000" rotWithShape="0">
              <a:srgbClr val="000000">
                <a:alpha val="40000"/>
              </a:srgbClr>
            </a:outerShdw>
          </a:effectLst>
        </a:effectStyle>
        <a:effectStyle>
          <a:effectLst>
            <a:outerShdw blurRad="50800" dist="43000" dir="5400000" rotWithShape="0">
              <a:srgbClr val="000000">
                <a:alpha val="40000"/>
              </a:srgbClr>
            </a:outerShdw>
          </a:effectLst>
          <a:scene3d>
            <a:camera prst="orthographicFront" fov="0">
              <a:rot lat="0" lon="0" rev="0"/>
            </a:camera>
            <a:lightRig rig="balanced" dir="t">
              <a:rot lat="0" lon="0" rev="0"/>
            </a:lightRig>
          </a:scene3d>
          <a:sp3d prstMaterial="matte">
            <a:bevelT w="0" h="0"/>
            <a:contourClr>
              <a:schemeClr val="phClr">
                <a:tint val="100000"/>
                <a:shade val="100000"/>
                <a:hueMod val="100000"/>
                <a:satMod val="100000"/>
              </a:schemeClr>
            </a:contourClr>
          </a:sp3d>
        </a:effectStyle>
        <a:effectStyle>
          <a:effectLst>
            <a:outerShdw blurRad="50800" dist="25400" dir="5400000" rotWithShape="0">
              <a:srgbClr val="000000">
                <a:alpha val="50000"/>
              </a:srgbClr>
            </a:outerShdw>
          </a:effectLst>
          <a:scene3d>
            <a:camera prst="orthographicFront" fov="0">
              <a:rot lat="0" lon="0" rev="0"/>
            </a:camera>
            <a:lightRig rig="soft" dir="t">
              <a:rot lat="0" lon="0" rev="2700000"/>
            </a:lightRig>
          </a:scene3d>
          <a:sp3d prstMaterial="matte">
            <a:bevelT w="50800" h="50800"/>
            <a:contourClr>
              <a:schemeClr val="phClr"/>
            </a:contourClr>
          </a:sp3d>
        </a:effectStyle>
      </a:effectStyleLst>
      <a:bgFillStyleLst>
        <a:solidFill>
          <a:schemeClr val="phClr"/>
        </a:solidFill>
        <a:gradFill rotWithShape="1">
          <a:gsLst>
            <a:gs pos="0">
              <a:schemeClr val="phClr">
                <a:shade val="60000"/>
                <a:satMod val="300000"/>
              </a:schemeClr>
            </a:gs>
            <a:gs pos="30000">
              <a:schemeClr val="phClr">
                <a:shade val="80000"/>
                <a:satMod val="230000"/>
              </a:schemeClr>
            </a:gs>
            <a:gs pos="100000">
              <a:schemeClr val="phClr">
                <a:tint val="97000"/>
                <a:satMod val="220000"/>
              </a:schemeClr>
            </a:gs>
          </a:gsLst>
          <a:lin ang="16200000" scaled="1"/>
        </a:gradFill>
        <a:blipFill>
          <a:blip xmlns:r="http://schemas.openxmlformats.org/officeDocument/2006/relationships" r:embed="rId1">
            <a:duotone>
              <a:schemeClr val="phClr">
                <a:shade val="6000"/>
                <a:satMod val="120000"/>
              </a:schemeClr>
              <a:schemeClr val="phClr">
                <a:tint val="90000"/>
              </a:schemeClr>
            </a:duotone>
          </a:blip>
          <a:tile tx="0" ty="0" sx="35000" sy="40000" flip="x"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Origin</Template>
  <TotalTime>61</TotalTime>
  <Words>656</Words>
  <Application>Microsoft Office PowerPoint</Application>
  <PresentationFormat>On-screen Show (4:3)</PresentationFormat>
  <Paragraphs>34</Paragraphs>
  <Slides>16</Slides>
  <Notes>0</Notes>
  <HiddenSlides>0</HiddenSlides>
  <MMClips>0</MMClips>
  <ScaleCrop>false</ScaleCrop>
  <HeadingPairs>
    <vt:vector size="4" baseType="variant">
      <vt:variant>
        <vt:lpstr>Theme</vt:lpstr>
      </vt:variant>
      <vt:variant>
        <vt:i4>1</vt:i4>
      </vt:variant>
      <vt:variant>
        <vt:lpstr>Slide Titles</vt:lpstr>
      </vt:variant>
      <vt:variant>
        <vt:i4>16</vt:i4>
      </vt:variant>
    </vt:vector>
  </HeadingPairs>
  <TitlesOfParts>
    <vt:vector size="17" baseType="lpstr">
      <vt:lpstr>Origin</vt:lpstr>
      <vt:lpstr>United States Foreign Policies,  1796 - 1919</vt:lpstr>
      <vt:lpstr>Woodrow Wilson’s Moral Diplomacy</vt:lpstr>
      <vt:lpstr>The Roosevelt Corollary </vt:lpstr>
      <vt:lpstr>Alfred Thayer Mahan</vt:lpstr>
      <vt:lpstr>President Theodore Roosevelt </vt:lpstr>
      <vt:lpstr>Theodore Roosevelt’s “Big Stick” Diplomacy</vt:lpstr>
      <vt:lpstr>Queen Liliuokalani </vt:lpstr>
      <vt:lpstr>George Washington’s Farewell Address</vt:lpstr>
      <vt:lpstr>Imperialism </vt:lpstr>
      <vt:lpstr>Isolationism – Mythical Stance</vt:lpstr>
      <vt:lpstr>Secretary of State William Seward</vt:lpstr>
      <vt:lpstr>Anti-Imperialists</vt:lpstr>
      <vt:lpstr>The Monroe Doctrine</vt:lpstr>
      <vt:lpstr>Dollar Diplomacy</vt:lpstr>
      <vt:lpstr>Spheres of Influence</vt:lpstr>
      <vt:lpstr>Intervention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United States Foreign Policies,  1796 - 1919</dc:title>
  <dc:creator>Adam</dc:creator>
  <cp:lastModifiedBy>Adam</cp:lastModifiedBy>
  <cp:revision>7</cp:revision>
  <dcterms:created xsi:type="dcterms:W3CDTF">2014-03-18T00:25:03Z</dcterms:created>
  <dcterms:modified xsi:type="dcterms:W3CDTF">2015-09-27T00:09:48Z</dcterms:modified>
</cp:coreProperties>
</file>